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42" r:id="rId1"/>
  </p:sldMasterIdLst>
  <p:notesMasterIdLst>
    <p:notesMasterId r:id="rId11"/>
  </p:notesMasterIdLst>
  <p:sldIdLst>
    <p:sldId id="256" r:id="rId2"/>
    <p:sldId id="265" r:id="rId3"/>
    <p:sldId id="274" r:id="rId4"/>
    <p:sldId id="268" r:id="rId5"/>
    <p:sldId id="269" r:id="rId6"/>
    <p:sldId id="270" r:id="rId7"/>
    <p:sldId id="271" r:id="rId8"/>
    <p:sldId id="275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/>
    <p:restoredTop sz="94659"/>
  </p:normalViewPr>
  <p:slideViewPr>
    <p:cSldViewPr snapToGrid="0">
      <p:cViewPr>
        <p:scale>
          <a:sx n="118" d="100"/>
          <a:sy n="118" d="100"/>
        </p:scale>
        <p:origin x="1552" y="552"/>
      </p:cViewPr>
      <p:guideLst>
        <p:guide orient="horz" pos="1620"/>
        <p:guide pos="272"/>
        <p:guide pos="29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A699A-ED4D-4AD6-B2A1-E75F3565A6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80CE90-DB10-4FF3-AE89-6B623B95D7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Power</a:t>
          </a:r>
        </a:p>
        <a:p>
          <a:pPr>
            <a:lnSpc>
              <a:spcPct val="100000"/>
            </a:lnSpc>
          </a:pPr>
          <a:r>
            <a:rPr lang="en-GB" dirty="0"/>
            <a:t>consumed/generated (in kilo watts):</a:t>
          </a:r>
          <a:r>
            <a:rPr lang="en-GB" b="1" dirty="0"/>
            <a:t> p</a:t>
          </a:r>
          <a:endParaRPr lang="en-US" dirty="0"/>
        </a:p>
      </dgm:t>
    </dgm:pt>
    <dgm:pt modelId="{EC836E55-08DB-43D8-8851-F1A22201FA35}" type="parTrans" cxnId="{058BF6CE-539B-4027-BEB5-5F48BCD60044}">
      <dgm:prSet/>
      <dgm:spPr/>
      <dgm:t>
        <a:bodyPr/>
        <a:lstStyle/>
        <a:p>
          <a:endParaRPr lang="en-US"/>
        </a:p>
      </dgm:t>
    </dgm:pt>
    <dgm:pt modelId="{7508E0F0-99BA-4361-A6F8-236D7B93B768}" type="sibTrans" cxnId="{058BF6CE-539B-4027-BEB5-5F48BCD600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90F1CE-65E5-4954-8408-C88E513CC2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Time constant/delay </a:t>
          </a:r>
        </a:p>
        <a:p>
          <a:pPr>
            <a:lnSpc>
              <a:spcPct val="100000"/>
            </a:lnSpc>
          </a:pPr>
          <a:r>
            <a:rPr lang="en-GB" dirty="0"/>
            <a:t>in secs): </a:t>
          </a:r>
          <a:r>
            <a:rPr lang="en-GB" b="1" dirty="0"/>
            <a:t>tau</a:t>
          </a:r>
          <a:endParaRPr lang="en-US" dirty="0"/>
        </a:p>
      </dgm:t>
    </dgm:pt>
    <dgm:pt modelId="{88AC959B-93FE-43AD-A601-42BFFDCE9442}" type="parTrans" cxnId="{D0DD3913-AE48-43C8-9DB6-0D8FF0C8BE03}">
      <dgm:prSet/>
      <dgm:spPr/>
      <dgm:t>
        <a:bodyPr/>
        <a:lstStyle/>
        <a:p>
          <a:endParaRPr lang="en-US"/>
        </a:p>
      </dgm:t>
    </dgm:pt>
    <dgm:pt modelId="{A816995A-2522-43FC-92CD-11E36FB998AD}" type="sibTrans" cxnId="{D0DD3913-AE48-43C8-9DB6-0D8FF0C8BE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271460-7837-4A2B-984A-5DD7924D9AD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Price Elasticity</a:t>
          </a:r>
        </a:p>
        <a:p>
          <a:pPr>
            <a:lnSpc>
              <a:spcPct val="100000"/>
            </a:lnSpc>
          </a:pPr>
          <a:r>
            <a:rPr lang="en-GB" dirty="0"/>
            <a:t>(in kilo watts per Hertz): </a:t>
          </a:r>
          <a:r>
            <a:rPr lang="en-GB" b="1" dirty="0"/>
            <a:t>g</a:t>
          </a:r>
          <a:endParaRPr lang="en-US" dirty="0"/>
        </a:p>
      </dgm:t>
    </dgm:pt>
    <dgm:pt modelId="{0259EF86-30FA-4580-8FD8-B8B968958AFD}" type="parTrans" cxnId="{5D2CC8F3-4AD6-466D-940F-D2B74E36BE8E}">
      <dgm:prSet/>
      <dgm:spPr/>
      <dgm:t>
        <a:bodyPr/>
        <a:lstStyle/>
        <a:p>
          <a:endParaRPr lang="en-US"/>
        </a:p>
      </dgm:t>
    </dgm:pt>
    <dgm:pt modelId="{307DD664-9B49-443B-AA0B-D7E360E59217}" type="sibTrans" cxnId="{5D2CC8F3-4AD6-466D-940F-D2B74E36BE8E}">
      <dgm:prSet/>
      <dgm:spPr/>
      <dgm:t>
        <a:bodyPr/>
        <a:lstStyle/>
        <a:p>
          <a:endParaRPr lang="en-US"/>
        </a:p>
      </dgm:t>
    </dgm:pt>
    <dgm:pt modelId="{C45B2737-1AC1-4273-A686-DCD44EB74714}" type="pres">
      <dgm:prSet presAssocID="{C05A699A-ED4D-4AD6-B2A1-E75F3565A6EA}" presName="root" presStyleCnt="0">
        <dgm:presLayoutVars>
          <dgm:dir/>
          <dgm:resizeHandles val="exact"/>
        </dgm:presLayoutVars>
      </dgm:prSet>
      <dgm:spPr/>
    </dgm:pt>
    <dgm:pt modelId="{D69FA958-66A6-4F39-A984-381BD5731599}" type="pres">
      <dgm:prSet presAssocID="{EF80CE90-DB10-4FF3-AE89-6B623B95D7A7}" presName="compNode" presStyleCnt="0"/>
      <dgm:spPr/>
    </dgm:pt>
    <dgm:pt modelId="{9BC1909E-121F-4699-9EF7-DCE15C0BB057}" type="pres">
      <dgm:prSet presAssocID="{EF80CE90-DB10-4FF3-AE89-6B623B95D7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ttricista"/>
        </a:ext>
      </dgm:extLst>
    </dgm:pt>
    <dgm:pt modelId="{9857D79D-9D57-4E26-A2A6-AE5363EFAFC3}" type="pres">
      <dgm:prSet presAssocID="{EF80CE90-DB10-4FF3-AE89-6B623B95D7A7}" presName="spaceRect" presStyleCnt="0"/>
      <dgm:spPr/>
    </dgm:pt>
    <dgm:pt modelId="{63D585DD-AABA-44DE-8845-2BF9AE8E3D6A}" type="pres">
      <dgm:prSet presAssocID="{EF80CE90-DB10-4FF3-AE89-6B623B95D7A7}" presName="textRect" presStyleLbl="revTx" presStyleIdx="0" presStyleCnt="3">
        <dgm:presLayoutVars>
          <dgm:chMax val="1"/>
          <dgm:chPref val="1"/>
        </dgm:presLayoutVars>
      </dgm:prSet>
      <dgm:spPr/>
    </dgm:pt>
    <dgm:pt modelId="{BB4B351C-145D-42CD-A491-55676DACBB35}" type="pres">
      <dgm:prSet presAssocID="{7508E0F0-99BA-4361-A6F8-236D7B93B768}" presName="sibTrans" presStyleCnt="0"/>
      <dgm:spPr/>
    </dgm:pt>
    <dgm:pt modelId="{961272FE-A0A6-487A-9294-D328151408C0}" type="pres">
      <dgm:prSet presAssocID="{C590F1CE-65E5-4954-8408-C88E513CC2A9}" presName="compNode" presStyleCnt="0"/>
      <dgm:spPr/>
    </dgm:pt>
    <dgm:pt modelId="{856B50FD-7FCD-4E09-AC11-E5A80A25809D}" type="pres">
      <dgm:prSet presAssocID="{C590F1CE-65E5-4954-8408-C88E513CC2A9}" presName="iconRect" presStyleLbl="node1" presStyleIdx="1" presStyleCnt="3" custLinFactNeighborY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D26C3C1-F11E-410E-8760-383794758955}" type="pres">
      <dgm:prSet presAssocID="{C590F1CE-65E5-4954-8408-C88E513CC2A9}" presName="spaceRect" presStyleCnt="0"/>
      <dgm:spPr/>
    </dgm:pt>
    <dgm:pt modelId="{12ECE9C0-F7DC-4A1F-A00C-3D47C2C6774C}" type="pres">
      <dgm:prSet presAssocID="{C590F1CE-65E5-4954-8408-C88E513CC2A9}" presName="textRect" presStyleLbl="revTx" presStyleIdx="1" presStyleCnt="3">
        <dgm:presLayoutVars>
          <dgm:chMax val="1"/>
          <dgm:chPref val="1"/>
        </dgm:presLayoutVars>
      </dgm:prSet>
      <dgm:spPr/>
    </dgm:pt>
    <dgm:pt modelId="{B2CE3006-ED59-4C40-9962-C2CE57282088}" type="pres">
      <dgm:prSet presAssocID="{A816995A-2522-43FC-92CD-11E36FB998AD}" presName="sibTrans" presStyleCnt="0"/>
      <dgm:spPr/>
    </dgm:pt>
    <dgm:pt modelId="{1F77C006-735C-4419-9FBD-79633A8B8E1C}" type="pres">
      <dgm:prSet presAssocID="{23271460-7837-4A2B-984A-5DD7924D9ADF}" presName="compNode" presStyleCnt="0"/>
      <dgm:spPr/>
    </dgm:pt>
    <dgm:pt modelId="{5A970EDC-AC47-4801-B177-3B1936BE18AC}" type="pres">
      <dgm:prSet presAssocID="{23271460-7837-4A2B-984A-5DD7924D9A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CEE19E60-D078-4E80-B52D-03E0253D6BA5}" type="pres">
      <dgm:prSet presAssocID="{23271460-7837-4A2B-984A-5DD7924D9ADF}" presName="spaceRect" presStyleCnt="0"/>
      <dgm:spPr/>
    </dgm:pt>
    <dgm:pt modelId="{78786D7F-BF14-4942-8B46-5A3076F2A133}" type="pres">
      <dgm:prSet presAssocID="{23271460-7837-4A2B-984A-5DD7924D9A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DD3913-AE48-43C8-9DB6-0D8FF0C8BE03}" srcId="{C05A699A-ED4D-4AD6-B2A1-E75F3565A6EA}" destId="{C590F1CE-65E5-4954-8408-C88E513CC2A9}" srcOrd="1" destOrd="0" parTransId="{88AC959B-93FE-43AD-A601-42BFFDCE9442}" sibTransId="{A816995A-2522-43FC-92CD-11E36FB998AD}"/>
    <dgm:cxn modelId="{B805711C-3200-FD44-81F5-7AE4173D36C0}" type="presOf" srcId="{EF80CE90-DB10-4FF3-AE89-6B623B95D7A7}" destId="{63D585DD-AABA-44DE-8845-2BF9AE8E3D6A}" srcOrd="0" destOrd="0" presId="urn:microsoft.com/office/officeart/2018/2/layout/IconLabelList"/>
    <dgm:cxn modelId="{B3DF374B-746B-034D-B5BE-C50CB0A448D4}" type="presOf" srcId="{C05A699A-ED4D-4AD6-B2A1-E75F3565A6EA}" destId="{C45B2737-1AC1-4273-A686-DCD44EB74714}" srcOrd="0" destOrd="0" presId="urn:microsoft.com/office/officeart/2018/2/layout/IconLabelList"/>
    <dgm:cxn modelId="{2D729686-B91D-C14F-A51B-634B06BC1690}" type="presOf" srcId="{23271460-7837-4A2B-984A-5DD7924D9ADF}" destId="{78786D7F-BF14-4942-8B46-5A3076F2A133}" srcOrd="0" destOrd="0" presId="urn:microsoft.com/office/officeart/2018/2/layout/IconLabelList"/>
    <dgm:cxn modelId="{058BF6CE-539B-4027-BEB5-5F48BCD60044}" srcId="{C05A699A-ED4D-4AD6-B2A1-E75F3565A6EA}" destId="{EF80CE90-DB10-4FF3-AE89-6B623B95D7A7}" srcOrd="0" destOrd="0" parTransId="{EC836E55-08DB-43D8-8851-F1A22201FA35}" sibTransId="{7508E0F0-99BA-4361-A6F8-236D7B93B768}"/>
    <dgm:cxn modelId="{ED993ADA-3FA0-BF42-A6D3-A21F8717FEFE}" type="presOf" srcId="{C590F1CE-65E5-4954-8408-C88E513CC2A9}" destId="{12ECE9C0-F7DC-4A1F-A00C-3D47C2C6774C}" srcOrd="0" destOrd="0" presId="urn:microsoft.com/office/officeart/2018/2/layout/IconLabelList"/>
    <dgm:cxn modelId="{5D2CC8F3-4AD6-466D-940F-D2B74E36BE8E}" srcId="{C05A699A-ED4D-4AD6-B2A1-E75F3565A6EA}" destId="{23271460-7837-4A2B-984A-5DD7924D9ADF}" srcOrd="2" destOrd="0" parTransId="{0259EF86-30FA-4580-8FD8-B8B968958AFD}" sibTransId="{307DD664-9B49-443B-AA0B-D7E360E59217}"/>
    <dgm:cxn modelId="{12C292B9-934F-E64D-A0E9-D9FE29AE8055}" type="presParOf" srcId="{C45B2737-1AC1-4273-A686-DCD44EB74714}" destId="{D69FA958-66A6-4F39-A984-381BD5731599}" srcOrd="0" destOrd="0" presId="urn:microsoft.com/office/officeart/2018/2/layout/IconLabelList"/>
    <dgm:cxn modelId="{0BDBAF04-CBA6-C244-8683-A72F143D570B}" type="presParOf" srcId="{D69FA958-66A6-4F39-A984-381BD5731599}" destId="{9BC1909E-121F-4699-9EF7-DCE15C0BB057}" srcOrd="0" destOrd="0" presId="urn:microsoft.com/office/officeart/2018/2/layout/IconLabelList"/>
    <dgm:cxn modelId="{74DFF636-49A6-CF4C-9A41-081AB5028A14}" type="presParOf" srcId="{D69FA958-66A6-4F39-A984-381BD5731599}" destId="{9857D79D-9D57-4E26-A2A6-AE5363EFAFC3}" srcOrd="1" destOrd="0" presId="urn:microsoft.com/office/officeart/2018/2/layout/IconLabelList"/>
    <dgm:cxn modelId="{C3CBD959-327E-DA44-B8F4-FCF7584DBFA8}" type="presParOf" srcId="{D69FA958-66A6-4F39-A984-381BD5731599}" destId="{63D585DD-AABA-44DE-8845-2BF9AE8E3D6A}" srcOrd="2" destOrd="0" presId="urn:microsoft.com/office/officeart/2018/2/layout/IconLabelList"/>
    <dgm:cxn modelId="{31D14094-F2DB-0D49-828F-8EFBBD8F4DC6}" type="presParOf" srcId="{C45B2737-1AC1-4273-A686-DCD44EB74714}" destId="{BB4B351C-145D-42CD-A491-55676DACBB35}" srcOrd="1" destOrd="0" presId="urn:microsoft.com/office/officeart/2018/2/layout/IconLabelList"/>
    <dgm:cxn modelId="{56210700-10E4-E844-977E-E73553A252F0}" type="presParOf" srcId="{C45B2737-1AC1-4273-A686-DCD44EB74714}" destId="{961272FE-A0A6-487A-9294-D328151408C0}" srcOrd="2" destOrd="0" presId="urn:microsoft.com/office/officeart/2018/2/layout/IconLabelList"/>
    <dgm:cxn modelId="{CA54EB33-99AA-0A46-A92C-C00C636B73E1}" type="presParOf" srcId="{961272FE-A0A6-487A-9294-D328151408C0}" destId="{856B50FD-7FCD-4E09-AC11-E5A80A25809D}" srcOrd="0" destOrd="0" presId="urn:microsoft.com/office/officeart/2018/2/layout/IconLabelList"/>
    <dgm:cxn modelId="{AE25F61C-54BA-204E-84DE-C63CDF91465F}" type="presParOf" srcId="{961272FE-A0A6-487A-9294-D328151408C0}" destId="{DD26C3C1-F11E-410E-8760-383794758955}" srcOrd="1" destOrd="0" presId="urn:microsoft.com/office/officeart/2018/2/layout/IconLabelList"/>
    <dgm:cxn modelId="{60DC15CE-7DB9-9548-974B-145817E35835}" type="presParOf" srcId="{961272FE-A0A6-487A-9294-D328151408C0}" destId="{12ECE9C0-F7DC-4A1F-A00C-3D47C2C6774C}" srcOrd="2" destOrd="0" presId="urn:microsoft.com/office/officeart/2018/2/layout/IconLabelList"/>
    <dgm:cxn modelId="{CD56626C-B792-1F4E-9758-20EFF8F708F4}" type="presParOf" srcId="{C45B2737-1AC1-4273-A686-DCD44EB74714}" destId="{B2CE3006-ED59-4C40-9962-C2CE57282088}" srcOrd="3" destOrd="0" presId="urn:microsoft.com/office/officeart/2018/2/layout/IconLabelList"/>
    <dgm:cxn modelId="{FFCBE234-16AC-6E45-BEE5-A4DCA24AB0B9}" type="presParOf" srcId="{C45B2737-1AC1-4273-A686-DCD44EB74714}" destId="{1F77C006-735C-4419-9FBD-79633A8B8E1C}" srcOrd="4" destOrd="0" presId="urn:microsoft.com/office/officeart/2018/2/layout/IconLabelList"/>
    <dgm:cxn modelId="{1373588F-E5C4-4C44-A1FB-BBFE810DDA4B}" type="presParOf" srcId="{1F77C006-735C-4419-9FBD-79633A8B8E1C}" destId="{5A970EDC-AC47-4801-B177-3B1936BE18AC}" srcOrd="0" destOrd="0" presId="urn:microsoft.com/office/officeart/2018/2/layout/IconLabelList"/>
    <dgm:cxn modelId="{A8A84806-8091-C444-8475-7AA9AE8633DD}" type="presParOf" srcId="{1F77C006-735C-4419-9FBD-79633A8B8E1C}" destId="{CEE19E60-D078-4E80-B52D-03E0253D6BA5}" srcOrd="1" destOrd="0" presId="urn:microsoft.com/office/officeart/2018/2/layout/IconLabelList"/>
    <dgm:cxn modelId="{B4B17E49-6081-B248-8813-516B714E201A}" type="presParOf" srcId="{1F77C006-735C-4419-9FBD-79633A8B8E1C}" destId="{78786D7F-BF14-4942-8B46-5A3076F2A1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B865F-FA57-4724-8A74-6F8890CF61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72A2B0-5F5F-4D79-99D6-AA9CBF068EDA}">
      <dgm:prSet custT="1"/>
      <dgm:spPr/>
      <dgm:t>
        <a:bodyPr/>
        <a:lstStyle/>
        <a:p>
          <a:r>
            <a:rPr lang="en-GB" sz="2000" b="1" dirty="0">
              <a:latin typeface="Bahnschrift" panose="020B0502040204020203" pitchFamily="34" charset="0"/>
            </a:rPr>
            <a:t>Objective of the analysis</a:t>
          </a:r>
          <a:endParaRPr lang="en-US" sz="2000" dirty="0">
            <a:latin typeface="Bahnschrift" panose="020B0502040204020203" pitchFamily="34" charset="0"/>
          </a:endParaRPr>
        </a:p>
      </dgm:t>
    </dgm:pt>
    <dgm:pt modelId="{C0661696-ED0E-4FA6-9952-BA6F3531C6A1}" type="parTrans" cxnId="{61AA57B1-017E-4D78-9125-261FF3A28727}">
      <dgm:prSet/>
      <dgm:spPr/>
      <dgm:t>
        <a:bodyPr/>
        <a:lstStyle/>
        <a:p>
          <a:endParaRPr lang="en-US"/>
        </a:p>
      </dgm:t>
    </dgm:pt>
    <dgm:pt modelId="{84170842-CCAC-422C-B2CF-06FF6A55A799}" type="sibTrans" cxnId="{61AA57B1-017E-4D78-9125-261FF3A28727}">
      <dgm:prSet/>
      <dgm:spPr/>
      <dgm:t>
        <a:bodyPr/>
        <a:lstStyle/>
        <a:p>
          <a:endParaRPr lang="en-US"/>
        </a:p>
      </dgm:t>
    </dgm:pt>
    <dgm:pt modelId="{D115D398-4C5F-434B-9854-D2EAD7D09B89}">
      <dgm:prSet custT="1"/>
      <dgm:spPr/>
      <dgm:t>
        <a:bodyPr/>
        <a:lstStyle/>
        <a:p>
          <a:pPr>
            <a:buNone/>
          </a:pPr>
          <a:r>
            <a:rPr lang="en-GB" sz="1800" dirty="0"/>
            <a:t>Predict </a:t>
          </a:r>
          <a:r>
            <a:rPr lang="it-IT" sz="1800" dirty="0" err="1"/>
            <a:t>how</a:t>
          </a:r>
          <a:r>
            <a:rPr lang="it-IT" sz="1800" dirty="0"/>
            <a:t> the </a:t>
          </a:r>
          <a:r>
            <a:rPr lang="it-IT" sz="1800" dirty="0" err="1"/>
            <a:t>stability</a:t>
          </a:r>
          <a:r>
            <a:rPr lang="it-IT" sz="1800" dirty="0"/>
            <a:t> (</a:t>
          </a:r>
          <a:r>
            <a:rPr lang="it-IT" sz="1800" dirty="0">
              <a:solidFill>
                <a:srgbClr val="C00000"/>
              </a:solidFill>
            </a:rPr>
            <a:t>output </a:t>
          </a:r>
          <a:r>
            <a:rPr lang="it-IT" sz="1800" dirty="0" err="1">
              <a:solidFill>
                <a:srgbClr val="C00000"/>
              </a:solidFill>
            </a:rPr>
            <a:t>variable</a:t>
          </a:r>
          <a:r>
            <a:rPr lang="it-IT" sz="1800" dirty="0"/>
            <a:t>) </a:t>
          </a:r>
          <a:r>
            <a:rPr lang="it-IT" sz="1800" dirty="0" err="1"/>
            <a:t>is</a:t>
          </a:r>
          <a:r>
            <a:rPr lang="it-IT" sz="1800" dirty="0"/>
            <a:t> </a:t>
          </a:r>
          <a:r>
            <a:rPr lang="it-IT" sz="1800" dirty="0" err="1"/>
            <a:t>affected</a:t>
          </a:r>
          <a:r>
            <a:rPr lang="it-IT" sz="1800" dirty="0"/>
            <a:t> by the </a:t>
          </a:r>
          <a:r>
            <a:rPr lang="it-IT" sz="1800" dirty="0">
              <a:solidFill>
                <a:srgbClr val="005493"/>
              </a:solidFill>
            </a:rPr>
            <a:t>input </a:t>
          </a:r>
          <a:r>
            <a:rPr lang="it-IT" sz="1800" dirty="0" err="1">
              <a:solidFill>
                <a:srgbClr val="005493"/>
              </a:solidFill>
            </a:rPr>
            <a:t>variables</a:t>
          </a:r>
          <a:endParaRPr lang="en-US" sz="1800" dirty="0">
            <a:solidFill>
              <a:srgbClr val="005493"/>
            </a:solidFill>
          </a:endParaRPr>
        </a:p>
      </dgm:t>
    </dgm:pt>
    <dgm:pt modelId="{1BE82E8F-3B18-4D4E-A8E7-A64A3DCF7F04}" type="parTrans" cxnId="{113A5F60-0918-944C-AD3A-29FD3ACA95D9}">
      <dgm:prSet/>
      <dgm:spPr/>
      <dgm:t>
        <a:bodyPr/>
        <a:lstStyle/>
        <a:p>
          <a:endParaRPr lang="it-IT"/>
        </a:p>
      </dgm:t>
    </dgm:pt>
    <dgm:pt modelId="{F60C839A-CE81-F247-836D-CA848851D5A7}" type="sibTrans" cxnId="{113A5F60-0918-944C-AD3A-29FD3ACA95D9}">
      <dgm:prSet/>
      <dgm:spPr/>
      <dgm:t>
        <a:bodyPr/>
        <a:lstStyle/>
        <a:p>
          <a:endParaRPr lang="it-IT"/>
        </a:p>
      </dgm:t>
    </dgm:pt>
    <dgm:pt modelId="{4ABAF96F-457D-5E46-9CD6-C3F12ACA13E5}">
      <dgm:prSet custT="1"/>
      <dgm:spPr/>
      <dgm:t>
        <a:bodyPr/>
        <a:lstStyle/>
        <a:p>
          <a:endParaRPr lang="en-US" sz="2000" dirty="0"/>
        </a:p>
      </dgm:t>
    </dgm:pt>
    <dgm:pt modelId="{7C9C33EC-72C6-984A-8AEF-DC187EB0E653}" type="parTrans" cxnId="{ACC2C16D-9A9C-454C-BB90-E4BF2052F128}">
      <dgm:prSet/>
      <dgm:spPr/>
      <dgm:t>
        <a:bodyPr/>
        <a:lstStyle/>
        <a:p>
          <a:endParaRPr lang="it-IT"/>
        </a:p>
      </dgm:t>
    </dgm:pt>
    <dgm:pt modelId="{F83B0978-5671-F44F-A837-00AE4F4FB283}" type="sibTrans" cxnId="{ACC2C16D-9A9C-454C-BB90-E4BF2052F128}">
      <dgm:prSet/>
      <dgm:spPr/>
      <dgm:t>
        <a:bodyPr/>
        <a:lstStyle/>
        <a:p>
          <a:endParaRPr lang="it-IT"/>
        </a:p>
      </dgm:t>
    </dgm:pt>
    <dgm:pt modelId="{7975F9FA-E51A-F342-84DD-5D8F6A26A733}" type="pres">
      <dgm:prSet presAssocID="{F93B865F-FA57-4724-8A74-6F8890CF611D}" presName="linear" presStyleCnt="0">
        <dgm:presLayoutVars>
          <dgm:animLvl val="lvl"/>
          <dgm:resizeHandles val="exact"/>
        </dgm:presLayoutVars>
      </dgm:prSet>
      <dgm:spPr/>
    </dgm:pt>
    <dgm:pt modelId="{E9ED5206-75D2-7D4B-8A7D-3E1A584BBD21}" type="pres">
      <dgm:prSet presAssocID="{2972A2B0-5F5F-4D79-99D6-AA9CBF068EDA}" presName="parentText" presStyleLbl="node1" presStyleIdx="0" presStyleCnt="1" custScaleY="52251">
        <dgm:presLayoutVars>
          <dgm:chMax val="0"/>
          <dgm:bulletEnabled val="1"/>
        </dgm:presLayoutVars>
      </dgm:prSet>
      <dgm:spPr/>
    </dgm:pt>
    <dgm:pt modelId="{87F8BF92-4670-5847-A456-4A64D765FA7B}" type="pres">
      <dgm:prSet presAssocID="{2972A2B0-5F5F-4D79-99D6-AA9CBF068E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831C92C-3EC3-494D-937D-B62C506B4820}" type="presOf" srcId="{D115D398-4C5F-434B-9854-D2EAD7D09B89}" destId="{87F8BF92-4670-5847-A456-4A64D765FA7B}" srcOrd="0" destOrd="1" presId="urn:microsoft.com/office/officeart/2005/8/layout/vList2"/>
    <dgm:cxn modelId="{113A5F60-0918-944C-AD3A-29FD3ACA95D9}" srcId="{2972A2B0-5F5F-4D79-99D6-AA9CBF068EDA}" destId="{D115D398-4C5F-434B-9854-D2EAD7D09B89}" srcOrd="1" destOrd="0" parTransId="{1BE82E8F-3B18-4D4E-A8E7-A64A3DCF7F04}" sibTransId="{F60C839A-CE81-F247-836D-CA848851D5A7}"/>
    <dgm:cxn modelId="{ACC2C16D-9A9C-454C-BB90-E4BF2052F128}" srcId="{2972A2B0-5F5F-4D79-99D6-AA9CBF068EDA}" destId="{4ABAF96F-457D-5E46-9CD6-C3F12ACA13E5}" srcOrd="0" destOrd="0" parTransId="{7C9C33EC-72C6-984A-8AEF-DC187EB0E653}" sibTransId="{F83B0978-5671-F44F-A837-00AE4F4FB283}"/>
    <dgm:cxn modelId="{5084A276-04CC-E14D-BB97-E91CB732F97E}" type="presOf" srcId="{F93B865F-FA57-4724-8A74-6F8890CF611D}" destId="{7975F9FA-E51A-F342-84DD-5D8F6A26A733}" srcOrd="0" destOrd="0" presId="urn:microsoft.com/office/officeart/2005/8/layout/vList2"/>
    <dgm:cxn modelId="{4E05AC82-2102-0546-AA9A-272205D8FD70}" type="presOf" srcId="{2972A2B0-5F5F-4D79-99D6-AA9CBF068EDA}" destId="{E9ED5206-75D2-7D4B-8A7D-3E1A584BBD21}" srcOrd="0" destOrd="0" presId="urn:microsoft.com/office/officeart/2005/8/layout/vList2"/>
    <dgm:cxn modelId="{15803596-7D19-0B43-9358-31F38EE31A08}" type="presOf" srcId="{4ABAF96F-457D-5E46-9CD6-C3F12ACA13E5}" destId="{87F8BF92-4670-5847-A456-4A64D765FA7B}" srcOrd="0" destOrd="0" presId="urn:microsoft.com/office/officeart/2005/8/layout/vList2"/>
    <dgm:cxn modelId="{61AA57B1-017E-4D78-9125-261FF3A28727}" srcId="{F93B865F-FA57-4724-8A74-6F8890CF611D}" destId="{2972A2B0-5F5F-4D79-99D6-AA9CBF068EDA}" srcOrd="0" destOrd="0" parTransId="{C0661696-ED0E-4FA6-9952-BA6F3531C6A1}" sibTransId="{84170842-CCAC-422C-B2CF-06FF6A55A799}"/>
    <dgm:cxn modelId="{B9C66554-00DF-5742-9050-58B01AE39B48}" type="presParOf" srcId="{7975F9FA-E51A-F342-84DD-5D8F6A26A733}" destId="{E9ED5206-75D2-7D4B-8A7D-3E1A584BBD21}" srcOrd="0" destOrd="0" presId="urn:microsoft.com/office/officeart/2005/8/layout/vList2"/>
    <dgm:cxn modelId="{E61F5954-4D79-FE4C-B7EE-3594C4816C0A}" type="presParOf" srcId="{7975F9FA-E51A-F342-84DD-5D8F6A26A733}" destId="{87F8BF92-4670-5847-A456-4A64D765FA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1909E-121F-4699-9EF7-DCE15C0BB057}">
      <dsp:nvSpPr>
        <dsp:cNvPr id="0" name=""/>
        <dsp:cNvSpPr/>
      </dsp:nvSpPr>
      <dsp:spPr>
        <a:xfrm>
          <a:off x="890763" y="631049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585DD-AABA-44DE-8845-2BF9AE8E3D6A}">
      <dsp:nvSpPr>
        <dsp:cNvPr id="0" name=""/>
        <dsp:cNvSpPr/>
      </dsp:nvSpPr>
      <dsp:spPr>
        <a:xfrm>
          <a:off x="291148" y="1912454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Power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consumed/generated (in kilo watts):</a:t>
          </a:r>
          <a:r>
            <a:rPr lang="en-GB" sz="1300" b="1" kern="1200" dirty="0"/>
            <a:t> p</a:t>
          </a:r>
          <a:endParaRPr lang="en-US" sz="1300" kern="1200" dirty="0"/>
        </a:p>
      </dsp:txBody>
      <dsp:txXfrm>
        <a:off x="291148" y="1912454"/>
        <a:ext cx="2180418" cy="720000"/>
      </dsp:txXfrm>
    </dsp:sp>
    <dsp:sp modelId="{856B50FD-7FCD-4E09-AC11-E5A80A25809D}">
      <dsp:nvSpPr>
        <dsp:cNvPr id="0" name=""/>
        <dsp:cNvSpPr/>
      </dsp:nvSpPr>
      <dsp:spPr>
        <a:xfrm>
          <a:off x="3452755" y="631049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CE9C0-F7DC-4A1F-A00C-3D47C2C6774C}">
      <dsp:nvSpPr>
        <dsp:cNvPr id="0" name=""/>
        <dsp:cNvSpPr/>
      </dsp:nvSpPr>
      <dsp:spPr>
        <a:xfrm>
          <a:off x="2853140" y="1912454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Time constant/delay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in secs): </a:t>
          </a:r>
          <a:r>
            <a:rPr lang="en-GB" sz="1300" b="1" kern="1200" dirty="0"/>
            <a:t>tau</a:t>
          </a:r>
          <a:endParaRPr lang="en-US" sz="1300" kern="1200" dirty="0"/>
        </a:p>
      </dsp:txBody>
      <dsp:txXfrm>
        <a:off x="2853140" y="1912454"/>
        <a:ext cx="2180418" cy="720000"/>
      </dsp:txXfrm>
    </dsp:sp>
    <dsp:sp modelId="{5A970EDC-AC47-4801-B177-3B1936BE18AC}">
      <dsp:nvSpPr>
        <dsp:cNvPr id="0" name=""/>
        <dsp:cNvSpPr/>
      </dsp:nvSpPr>
      <dsp:spPr>
        <a:xfrm>
          <a:off x="6014747" y="631049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86D7F-BF14-4942-8B46-5A3076F2A133}">
      <dsp:nvSpPr>
        <dsp:cNvPr id="0" name=""/>
        <dsp:cNvSpPr/>
      </dsp:nvSpPr>
      <dsp:spPr>
        <a:xfrm>
          <a:off x="5415132" y="1912454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Price Elasticity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(in kilo watts per Hertz): </a:t>
          </a:r>
          <a:r>
            <a:rPr lang="en-GB" sz="1300" b="1" kern="1200" dirty="0"/>
            <a:t>g</a:t>
          </a:r>
          <a:endParaRPr lang="en-US" sz="1300" kern="1200" dirty="0"/>
        </a:p>
      </dsp:txBody>
      <dsp:txXfrm>
        <a:off x="5415132" y="1912454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D5206-75D2-7D4B-8A7D-3E1A584BBD21}">
      <dsp:nvSpPr>
        <dsp:cNvPr id="0" name=""/>
        <dsp:cNvSpPr/>
      </dsp:nvSpPr>
      <dsp:spPr>
        <a:xfrm>
          <a:off x="0" y="226904"/>
          <a:ext cx="8520600" cy="6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Bahnschrift" panose="020B0502040204020203" pitchFamily="34" charset="0"/>
            </a:rPr>
            <a:t>Objective of the analysis</a:t>
          </a:r>
          <a:endParaRPr lang="en-US" sz="2000" kern="1200" dirty="0">
            <a:latin typeface="Bahnschrift" panose="020B0502040204020203" pitchFamily="34" charset="0"/>
          </a:endParaRPr>
        </a:p>
      </dsp:txBody>
      <dsp:txXfrm>
        <a:off x="31037" y="257941"/>
        <a:ext cx="8458526" cy="573716"/>
      </dsp:txXfrm>
    </dsp:sp>
    <dsp:sp modelId="{87F8BF92-4670-5847-A456-4A64D765FA7B}">
      <dsp:nvSpPr>
        <dsp:cNvPr id="0" name=""/>
        <dsp:cNvSpPr/>
      </dsp:nvSpPr>
      <dsp:spPr>
        <a:xfrm>
          <a:off x="0" y="862695"/>
          <a:ext cx="85206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1800" kern="1200" dirty="0"/>
            <a:t>Predict </a:t>
          </a:r>
          <a:r>
            <a:rPr lang="it-IT" sz="1800" kern="1200" dirty="0" err="1"/>
            <a:t>how</a:t>
          </a:r>
          <a:r>
            <a:rPr lang="it-IT" sz="1800" kern="1200" dirty="0"/>
            <a:t> the </a:t>
          </a:r>
          <a:r>
            <a:rPr lang="it-IT" sz="1800" kern="1200" dirty="0" err="1"/>
            <a:t>stability</a:t>
          </a:r>
          <a:r>
            <a:rPr lang="it-IT" sz="1800" kern="1200" dirty="0"/>
            <a:t> (</a:t>
          </a:r>
          <a:r>
            <a:rPr lang="it-IT" sz="1800" kern="1200" dirty="0">
              <a:solidFill>
                <a:srgbClr val="C00000"/>
              </a:solidFill>
            </a:rPr>
            <a:t>output </a:t>
          </a:r>
          <a:r>
            <a:rPr lang="it-IT" sz="1800" kern="1200" dirty="0" err="1">
              <a:solidFill>
                <a:srgbClr val="C00000"/>
              </a:solidFill>
            </a:rPr>
            <a:t>variable</a:t>
          </a:r>
          <a:r>
            <a:rPr lang="it-IT" sz="1800" kern="1200" dirty="0"/>
            <a:t>)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affected</a:t>
          </a:r>
          <a:r>
            <a:rPr lang="it-IT" sz="1800" kern="1200" dirty="0"/>
            <a:t> by the </a:t>
          </a:r>
          <a:r>
            <a:rPr lang="it-IT" sz="1800" kern="1200" dirty="0">
              <a:solidFill>
                <a:srgbClr val="005493"/>
              </a:solidFill>
            </a:rPr>
            <a:t>input </a:t>
          </a:r>
          <a:r>
            <a:rPr lang="it-IT" sz="1800" kern="1200" dirty="0" err="1">
              <a:solidFill>
                <a:srgbClr val="005493"/>
              </a:solidFill>
            </a:rPr>
            <a:t>variables</a:t>
          </a:r>
          <a:endParaRPr lang="en-US" sz="1800" kern="1200" dirty="0">
            <a:solidFill>
              <a:srgbClr val="005493"/>
            </a:solidFill>
          </a:endParaRPr>
        </a:p>
      </dsp:txBody>
      <dsp:txXfrm>
        <a:off x="0" y="862695"/>
        <a:ext cx="852060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5b2030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5b2030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8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5b203096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5b203096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9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b203096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b203096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8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b203096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b203096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1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5b203096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5b203096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5b203096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5b203096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3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329bbf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6329bbf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9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6144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1627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3646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855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81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542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147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788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69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0073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955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279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0733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C4A-39FA-6746-AD5A-506467BA2CC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02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ountains-solar-panels-411838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82601" y="-1041401"/>
            <a:ext cx="3465438" cy="342535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300" b="1" dirty="0">
                <a:solidFill>
                  <a:srgbClr val="005493"/>
                </a:solidFill>
                <a:latin typeface="Bahnschrift" panose="020B0502040204020203" pitchFamily="34" charset="0"/>
              </a:rPr>
              <a:t>Stability analysis of a smart power grid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82600" y="3958263"/>
            <a:ext cx="3465438" cy="581620"/>
          </a:xfr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l" defTabSz="91440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Ajay Krishna &amp; Danilo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77"/>
                <a:cs typeface="Gadugi" panose="020F0502020204030204" pitchFamily="34" charset="0"/>
              </a:rPr>
              <a:t>Giarlini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77"/>
              <a:cs typeface="Gadugi" panose="020F0502020204030204" pitchFamily="34" charset="0"/>
            </a:endParaRPr>
          </a:p>
        </p:txBody>
      </p:sp>
      <p:pic>
        <p:nvPicPr>
          <p:cNvPr id="11" name="Immagine 10" descr="Mulino a vento e pannelli solari">
            <a:extLst>
              <a:ext uri="{FF2B5EF4-FFF2-40B4-BE49-F238E27FC236}">
                <a16:creationId xmlns:a16="http://schemas.microsoft.com/office/drawing/2014/main" id="{E0AA59C2-314F-9EA8-BEC0-390D2682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1" r="20175" b="2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16700" y="1335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5493"/>
                </a:solidFill>
                <a:latin typeface="Bahnschrift" panose="020F0502020204030204" pitchFamily="34" charset="0"/>
                <a:cs typeface="Bahnschrift" panose="020F0502020204030204" pitchFamily="34" charset="0"/>
              </a:rPr>
              <a:t>Stability in a smart grid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238106" y="3492454"/>
            <a:ext cx="36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Stability: </a:t>
            </a:r>
            <a:r>
              <a:rPr lang="en-GB" dirty="0">
                <a:solidFill>
                  <a:srgbClr val="202124"/>
                </a:solidFill>
                <a:highlight>
                  <a:srgbClr val="FFFFFF"/>
                </a:highlight>
              </a:rPr>
              <a:t>A system is said to be stable, if its output is under control</a:t>
            </a:r>
            <a:r>
              <a:rPr lang="en-GB" sz="1200" dirty="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lang="en-GB"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5287793" y="4071811"/>
            <a:ext cx="334950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Smart grid with four solar homes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7" y="1234784"/>
            <a:ext cx="3991755" cy="205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81B4E02E-BEC0-9E77-AF7E-110891A15A4C}"/>
              </a:ext>
            </a:extLst>
          </p:cNvPr>
          <p:cNvGrpSpPr/>
          <p:nvPr/>
        </p:nvGrpSpPr>
        <p:grpSpPr>
          <a:xfrm>
            <a:off x="5287793" y="871589"/>
            <a:ext cx="3066729" cy="2715441"/>
            <a:chOff x="224184" y="646002"/>
            <a:chExt cx="3066729" cy="2715441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DBB1861B-A8C8-2616-E0F6-8913EE27578F}"/>
                </a:ext>
              </a:extLst>
            </p:cNvPr>
            <p:cNvGrpSpPr/>
            <p:nvPr/>
          </p:nvGrpSpPr>
          <p:grpSpPr>
            <a:xfrm>
              <a:off x="224184" y="646002"/>
              <a:ext cx="3066729" cy="1721916"/>
              <a:chOff x="170791" y="543705"/>
              <a:chExt cx="2568921" cy="1281060"/>
            </a:xfrm>
          </p:grpSpPr>
          <p:pic>
            <p:nvPicPr>
              <p:cNvPr id="3" name="Elemento grafico 2" descr="Pannelli solari con riempimento a tinta unita">
                <a:extLst>
                  <a:ext uri="{FF2B5EF4-FFF2-40B4-BE49-F238E27FC236}">
                    <a16:creationId xmlns:a16="http://schemas.microsoft.com/office/drawing/2014/main" id="{BDDBD0CF-A677-2131-4D00-39F87AA0D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791" y="1145990"/>
                <a:ext cx="678774" cy="678774"/>
              </a:xfrm>
              <a:prstGeom prst="rect">
                <a:avLst/>
              </a:prstGeom>
            </p:spPr>
          </p:pic>
          <p:pic>
            <p:nvPicPr>
              <p:cNvPr id="6" name="Elemento grafico 5" descr="Pannelli solari con riempimento a tinta unita">
                <a:extLst>
                  <a:ext uri="{FF2B5EF4-FFF2-40B4-BE49-F238E27FC236}">
                    <a16:creationId xmlns:a16="http://schemas.microsoft.com/office/drawing/2014/main" id="{1A9050B5-E0BE-2274-40EC-96BA73DA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15863" y="543705"/>
                <a:ext cx="678775" cy="678775"/>
              </a:xfrm>
              <a:prstGeom prst="rect">
                <a:avLst/>
              </a:prstGeom>
            </p:spPr>
          </p:pic>
          <p:pic>
            <p:nvPicPr>
              <p:cNvPr id="12" name="Elemento grafico 11" descr="Pannelli solari con riempimento a tinta unita">
                <a:extLst>
                  <a:ext uri="{FF2B5EF4-FFF2-40B4-BE49-F238E27FC236}">
                    <a16:creationId xmlns:a16="http://schemas.microsoft.com/office/drawing/2014/main" id="{357938DA-0DB4-72BA-EABD-A7B8F4B55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60937" y="1145990"/>
                <a:ext cx="678775" cy="678775"/>
              </a:xfrm>
              <a:prstGeom prst="rect">
                <a:avLst/>
              </a:prstGeom>
            </p:spPr>
          </p:pic>
        </p:grpSp>
        <p:pic>
          <p:nvPicPr>
            <p:cNvPr id="14" name="Elemento grafico 13" descr="Pannelli solari con riempimento a tinta unita">
              <a:extLst>
                <a:ext uri="{FF2B5EF4-FFF2-40B4-BE49-F238E27FC236}">
                  <a16:creationId xmlns:a16="http://schemas.microsoft.com/office/drawing/2014/main" id="{040BECA1-1000-F3C9-5081-72C1CC89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52393" y="2449079"/>
              <a:ext cx="810309" cy="912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45512" y="132423"/>
            <a:ext cx="8178799" cy="8518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Input variables that define a house</a:t>
            </a:r>
          </a:p>
        </p:txBody>
      </p:sp>
      <p:graphicFrame>
        <p:nvGraphicFramePr>
          <p:cNvPr id="83" name="Google Shape;72;p15">
            <a:extLst>
              <a:ext uri="{FF2B5EF4-FFF2-40B4-BE49-F238E27FC236}">
                <a16:creationId xmlns:a16="http://schemas.microsoft.com/office/drawing/2014/main" id="{998D7047-D51B-77DB-E09D-4CE2AAB7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377298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605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9E25CFB3-2765-28C1-D167-7D8EEBC89F78}"/>
              </a:ext>
            </a:extLst>
          </p:cNvPr>
          <p:cNvGrpSpPr/>
          <p:nvPr/>
        </p:nvGrpSpPr>
        <p:grpSpPr>
          <a:xfrm>
            <a:off x="486728" y="735673"/>
            <a:ext cx="7947438" cy="1307027"/>
            <a:chOff x="486728" y="213163"/>
            <a:chExt cx="7947438" cy="130702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9DE6EC9-F548-B7CE-D4F5-043887EF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28" y="847392"/>
              <a:ext cx="7947438" cy="672798"/>
            </a:xfrm>
            <a:prstGeom prst="rect">
              <a:avLst/>
            </a:prstGeom>
          </p:spPr>
        </p:pic>
        <p:sp>
          <p:nvSpPr>
            <p:cNvPr id="6" name="Parentesi quadra chiusa 5">
              <a:extLst>
                <a:ext uri="{FF2B5EF4-FFF2-40B4-BE49-F238E27FC236}">
                  <a16:creationId xmlns:a16="http://schemas.microsoft.com/office/drawing/2014/main" id="{708093ED-5A0B-E67F-5007-45C93370C872}"/>
                </a:ext>
              </a:extLst>
            </p:cNvPr>
            <p:cNvSpPr/>
            <p:nvPr/>
          </p:nvSpPr>
          <p:spPr>
            <a:xfrm rot="16200000">
              <a:off x="4109168" y="-2415790"/>
              <a:ext cx="79844" cy="6446520"/>
            </a:xfrm>
            <a:prstGeom prst="rightBracket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DF5CA42-013F-0EF6-43FC-423F1E833E99}"/>
                </a:ext>
              </a:extLst>
            </p:cNvPr>
            <p:cNvSpPr txBox="1"/>
            <p:nvPr/>
          </p:nvSpPr>
          <p:spPr>
            <a:xfrm>
              <a:off x="2849404" y="413218"/>
              <a:ext cx="21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5493"/>
                  </a:solidFill>
                </a:rPr>
                <a:t>Input </a:t>
              </a:r>
              <a:r>
                <a:rPr lang="it-IT" dirty="0" err="1">
                  <a:solidFill>
                    <a:srgbClr val="005493"/>
                  </a:solidFill>
                </a:rPr>
                <a:t>variables</a:t>
              </a:r>
              <a:endParaRPr lang="it-IT" dirty="0">
                <a:solidFill>
                  <a:srgbClr val="005493"/>
                </a:solidFill>
              </a:endParaRP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FAA0107-2A4C-18E6-04EB-60166F090CDC}"/>
                </a:ext>
              </a:extLst>
            </p:cNvPr>
            <p:cNvCxnSpPr/>
            <p:nvPr/>
          </p:nvCxnSpPr>
          <p:spPr>
            <a:xfrm>
              <a:off x="7715250" y="597884"/>
              <a:ext cx="0" cy="24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062E2CC-26B2-3E32-28B5-BCFBD43EB137}"/>
                </a:ext>
              </a:extLst>
            </p:cNvPr>
            <p:cNvSpPr txBox="1"/>
            <p:nvPr/>
          </p:nvSpPr>
          <p:spPr>
            <a:xfrm>
              <a:off x="7423784" y="213163"/>
              <a:ext cx="661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C00000"/>
                  </a:solidFill>
                </a:rPr>
                <a:t>Output </a:t>
              </a:r>
              <a:r>
                <a:rPr lang="it-IT" sz="1000" dirty="0" err="1">
                  <a:solidFill>
                    <a:srgbClr val="C00000"/>
                  </a:solidFill>
                </a:rPr>
                <a:t>variable</a:t>
              </a:r>
              <a:endParaRPr lang="it-IT" sz="10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3668730-D918-E5D5-A16D-244A488BF399}"/>
                </a:ext>
              </a:extLst>
            </p:cNvPr>
            <p:cNvSpPr/>
            <p:nvPr/>
          </p:nvSpPr>
          <p:spPr>
            <a:xfrm>
              <a:off x="7331171" y="1092351"/>
              <a:ext cx="1091565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1105D45-1418-3A04-F2F0-E031C32C7807}"/>
                </a:ext>
              </a:extLst>
            </p:cNvPr>
            <p:cNvSpPr/>
            <p:nvPr/>
          </p:nvSpPr>
          <p:spPr>
            <a:xfrm>
              <a:off x="7334981" y="1302045"/>
              <a:ext cx="1091565" cy="2057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83" name="Google Shape;81;p16">
            <a:extLst>
              <a:ext uri="{FF2B5EF4-FFF2-40B4-BE49-F238E27FC236}">
                <a16:creationId xmlns:a16="http://schemas.microsoft.com/office/drawing/2014/main" id="{39F706D3-AEF2-E39C-B3DC-352257040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574787"/>
              </p:ext>
            </p:extLst>
          </p:nvPr>
        </p:nvGraphicFramePr>
        <p:xfrm>
          <a:off x="498158" y="2694329"/>
          <a:ext cx="8520600" cy="216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6CDE23B-5650-6F7B-3995-FE4D6BA31068}"/>
              </a:ext>
            </a:extLst>
          </p:cNvPr>
          <p:cNvSpPr txBox="1"/>
          <p:nvPr/>
        </p:nvSpPr>
        <p:spPr>
          <a:xfrm>
            <a:off x="204243" y="109429"/>
            <a:ext cx="6588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Data and </a:t>
            </a:r>
            <a:r>
              <a:rPr lang="it-IT" sz="3000" b="1" dirty="0" err="1">
                <a:solidFill>
                  <a:srgbClr val="005493"/>
                </a:solidFill>
                <a:latin typeface="Bahnschrift" panose="020B0502040204020203" pitchFamily="34" charset="0"/>
              </a:rPr>
              <a:t>objective</a:t>
            </a:r>
            <a:endParaRPr lang="it-IT" sz="3000"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17654" y="0"/>
            <a:ext cx="5187992" cy="67491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kern="1200" dirty="0">
                <a:solidFill>
                  <a:srgbClr val="005493"/>
                </a:solidFill>
                <a:latin typeface="Bahnschrift" panose="020B0502040204020203" pitchFamily="34" charset="0"/>
              </a:rPr>
              <a:t>Time affects the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401DC2-34FF-47CF-C458-A2C911E2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892398"/>
            <a:ext cx="5054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60375" y="444035"/>
            <a:ext cx="8374026" cy="47036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Modelling the importance of features against stability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92E7E8-5AB2-146A-CB47-A962F9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79" y="773799"/>
            <a:ext cx="5346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13729" y="1946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5493"/>
                </a:solidFill>
                <a:latin typeface="Bahnschrift" panose="020B0502040204020203" pitchFamily="34" charset="0"/>
              </a:rPr>
              <a:t>Predicted vs. actual</a:t>
            </a:r>
            <a:endParaRPr b="1" dirty="0">
              <a:solidFill>
                <a:srgbClr val="005493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816D45-AE4A-BE43-DA36-70441D6D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729" y="1496833"/>
            <a:ext cx="8328989" cy="26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41F72B-2E58-0E45-7564-F10ADB68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1" y="186756"/>
            <a:ext cx="3938487" cy="13554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Outcomes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45308-CF5A-0887-15C9-67BA4FF9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49972"/>
            <a:ext cx="3464715" cy="288275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Insights into network stability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statistical regression-based model of a smart grid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Predicted the stability of the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Cross validation of prediction and actual values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</p:txBody>
      </p:sp>
      <p:pic>
        <p:nvPicPr>
          <p:cNvPr id="5" name="Picture 4" descr="Immagine che contiene cielo, albero, esterni, cella fotovoltaica&#10;&#10;Descrizione generata automaticamente">
            <a:extLst>
              <a:ext uri="{FF2B5EF4-FFF2-40B4-BE49-F238E27FC236}">
                <a16:creationId xmlns:a16="http://schemas.microsoft.com/office/drawing/2014/main" id="{7212E0C8-8803-0244-A650-EC8FFA31C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27" r="37336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1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A general stability indicator tool in the design process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The model can be extended for a larger network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1400" dirty="0">
              <a:latin typeface="Tw Cen MT" panose="020B0602020104020603" pitchFamily="34" charset="77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latin typeface="Tw Cen MT" panose="020B0602020104020603" pitchFamily="34" charset="77"/>
              </a:rPr>
              <a:t>For a new user/house to be connected to an existing network: the tool predicts whether the chosen parameters yield stability</a:t>
            </a:r>
          </a:p>
        </p:txBody>
      </p:sp>
      <p:pic>
        <p:nvPicPr>
          <p:cNvPr id="128" name="Picture 119" descr="Pens and rulers">
            <a:extLst>
              <a:ext uri="{FF2B5EF4-FFF2-40B4-BE49-F238E27FC236}">
                <a16:creationId xmlns:a16="http://schemas.microsoft.com/office/drawing/2014/main" id="{73CFC37D-74EF-60EE-6C33-DC300DFC5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8" r="19760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C7ED890-EB2F-AB25-5E8A-02608C81208B}"/>
              </a:ext>
            </a:extLst>
          </p:cNvPr>
          <p:cNvSpPr txBox="1">
            <a:spLocks/>
          </p:cNvSpPr>
          <p:nvPr/>
        </p:nvSpPr>
        <p:spPr>
          <a:xfrm>
            <a:off x="367391" y="186756"/>
            <a:ext cx="3938487" cy="135547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914400">
              <a:spcBef>
                <a:spcPct val="0"/>
              </a:spcBef>
            </a:pPr>
            <a:r>
              <a:rPr lang="en-US" sz="3000" b="1" dirty="0">
                <a:solidFill>
                  <a:srgbClr val="005493"/>
                </a:solidFill>
                <a:latin typeface="Bahnschrift" panose="020B0502040204020203" pitchFamily="34" charset="0"/>
              </a:rPr>
              <a:t>Usability &amp; extensions</a:t>
            </a:r>
          </a:p>
        </p:txBody>
      </p:sp>
    </p:spTree>
    <p:extLst>
      <p:ext uri="{BB962C8B-B14F-4D97-AF65-F5344CB8AC3E}">
        <p14:creationId xmlns:p14="http://schemas.microsoft.com/office/powerpoint/2010/main" val="37083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455</TotalTime>
  <Words>184</Words>
  <Application>Microsoft Macintosh PowerPoint</Application>
  <PresentationFormat>Presentazione su schermo (16:9)</PresentationFormat>
  <Paragraphs>33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Tw Cen MT</vt:lpstr>
      <vt:lpstr>Tema di Office</vt:lpstr>
      <vt:lpstr>Stability analysis of a smart power grid</vt:lpstr>
      <vt:lpstr>Stability in a smart grid</vt:lpstr>
      <vt:lpstr>Input variables that define a house</vt:lpstr>
      <vt:lpstr>Presentazione standard di PowerPoint</vt:lpstr>
      <vt:lpstr>Time affects the stability</vt:lpstr>
      <vt:lpstr>Modelling the importance of features against stability</vt:lpstr>
      <vt:lpstr>Predicted vs. actual</vt:lpstr>
      <vt:lpstr>Outcomes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framework for analysis and prediction of instabilities in a smart power grid</dc:title>
  <cp:lastModifiedBy>Danilo Giarlini</cp:lastModifiedBy>
  <cp:revision>13</cp:revision>
  <dcterms:modified xsi:type="dcterms:W3CDTF">2023-02-08T10:08:14Z</dcterms:modified>
</cp:coreProperties>
</file>